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6858000" cy="9144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10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B90B9-0A87-486E-A947-190D58EEDFC3}" type="datetimeFigureOut">
              <a:rPr kumimoji="1" lang="ja-JP" altLang="en-US" smtClean="0"/>
              <a:pPr/>
              <a:t>2017/11/17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6C385-A69D-450A-BDB4-567C940D448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621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77F8-7B02-474D-A6E3-E73AD7EE9B2E}" type="datetimeFigureOut">
              <a:rPr kumimoji="1" lang="ja-JP" altLang="en-US" smtClean="0"/>
              <a:pPr/>
              <a:t>2017/11/17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361B-A3C2-480D-8DC4-953B24F582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77F8-7B02-474D-A6E3-E73AD7EE9B2E}" type="datetimeFigureOut">
              <a:rPr kumimoji="1" lang="ja-JP" altLang="en-US" smtClean="0"/>
              <a:pPr/>
              <a:t>2017/11/17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361B-A3C2-480D-8DC4-953B24F582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77F8-7B02-474D-A6E3-E73AD7EE9B2E}" type="datetimeFigureOut">
              <a:rPr kumimoji="1" lang="ja-JP" altLang="en-US" smtClean="0"/>
              <a:pPr/>
              <a:t>2017/11/17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361B-A3C2-480D-8DC4-953B24F582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77F8-7B02-474D-A6E3-E73AD7EE9B2E}" type="datetimeFigureOut">
              <a:rPr kumimoji="1" lang="ja-JP" altLang="en-US" smtClean="0"/>
              <a:pPr/>
              <a:t>2017/11/17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361B-A3C2-480D-8DC4-953B24F582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77F8-7B02-474D-A6E3-E73AD7EE9B2E}" type="datetimeFigureOut">
              <a:rPr kumimoji="1" lang="ja-JP" altLang="en-US" smtClean="0"/>
              <a:pPr/>
              <a:t>2017/11/17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361B-A3C2-480D-8DC4-953B24F582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77F8-7B02-474D-A6E3-E73AD7EE9B2E}" type="datetimeFigureOut">
              <a:rPr kumimoji="1" lang="ja-JP" altLang="en-US" smtClean="0"/>
              <a:pPr/>
              <a:t>2017/11/17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361B-A3C2-480D-8DC4-953B24F582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77F8-7B02-474D-A6E3-E73AD7EE9B2E}" type="datetimeFigureOut">
              <a:rPr kumimoji="1" lang="ja-JP" altLang="en-US" smtClean="0"/>
              <a:pPr/>
              <a:t>2017/11/17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361B-A3C2-480D-8DC4-953B24F582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77F8-7B02-474D-A6E3-E73AD7EE9B2E}" type="datetimeFigureOut">
              <a:rPr kumimoji="1" lang="ja-JP" altLang="en-US" smtClean="0"/>
              <a:pPr/>
              <a:t>2017/11/17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361B-A3C2-480D-8DC4-953B24F582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77F8-7B02-474D-A6E3-E73AD7EE9B2E}" type="datetimeFigureOut">
              <a:rPr kumimoji="1" lang="ja-JP" altLang="en-US" smtClean="0"/>
              <a:pPr/>
              <a:t>2017/11/17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361B-A3C2-480D-8DC4-953B24F582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77F8-7B02-474D-A6E3-E73AD7EE9B2E}" type="datetimeFigureOut">
              <a:rPr kumimoji="1" lang="ja-JP" altLang="en-US" smtClean="0"/>
              <a:pPr/>
              <a:t>2017/11/17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361B-A3C2-480D-8DC4-953B24F582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77F8-7B02-474D-A6E3-E73AD7EE9B2E}" type="datetimeFigureOut">
              <a:rPr kumimoji="1" lang="ja-JP" altLang="en-US" smtClean="0"/>
              <a:pPr/>
              <a:t>2017/11/17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1361B-A3C2-480D-8DC4-953B24F582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577F8-7B02-474D-A6E3-E73AD7EE9B2E}" type="datetimeFigureOut">
              <a:rPr kumimoji="1" lang="ja-JP" altLang="en-US" smtClean="0"/>
              <a:pPr/>
              <a:t>2017/11/17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1361B-A3C2-480D-8DC4-953B24F582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ubekankyocom@gmail.com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187625"/>
            <a:ext cx="6858000" cy="795637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6858000" cy="1187624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l">
              <a:spcAft>
                <a:spcPts val="0"/>
              </a:spcAft>
            </a:pPr>
            <a:br>
              <a:rPr lang="ja-JP" altLang="ja-JP" sz="36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</a:br>
            <a:endParaRPr kumimoji="1" lang="ja-JP" altLang="en-US" sz="16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60648" y="3203849"/>
            <a:ext cx="629557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日時</a:t>
            </a:r>
            <a:r>
              <a:rPr lang="ja-JP" alt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：　平成</a:t>
            </a:r>
            <a:r>
              <a:rPr lang="en-US" altLang="ja-JP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ja-JP" alt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年</a:t>
            </a:r>
            <a:r>
              <a:rPr lang="ja-JP" altLang="ja-JP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b="1" kern="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12</a:t>
            </a:r>
            <a:r>
              <a:rPr lang="ja-JP" altLang="ja-JP" b="1" kern="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月</a:t>
            </a:r>
            <a:r>
              <a:rPr lang="en-US" altLang="ja-JP" b="1" kern="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6</a:t>
            </a:r>
            <a:r>
              <a:rPr lang="ja-JP" altLang="ja-JP" b="1" kern="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日（</a:t>
            </a:r>
            <a:r>
              <a:rPr lang="ja-JP" altLang="en-US" b="1" kern="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水</a:t>
            </a:r>
            <a:r>
              <a:rPr lang="ja-JP" altLang="ja-JP" b="1" kern="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）</a:t>
            </a:r>
            <a:r>
              <a:rPr lang="en-US" altLang="ja-JP" b="1" kern="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18:00</a:t>
            </a:r>
            <a:r>
              <a:rPr lang="ja-JP" altLang="ja-JP" b="1" kern="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～</a:t>
            </a:r>
            <a:r>
              <a:rPr lang="en-US" altLang="ja-JP" b="1" kern="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20:00</a:t>
            </a:r>
            <a:endParaRPr lang="ja-JP" altLang="ja-JP" b="1" kern="100" dirty="0">
              <a:solidFill>
                <a:srgbClr val="FF0000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r>
              <a:rPr lang="ja-JP" altLang="ja-JP" b="1" kern="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会場</a:t>
            </a:r>
            <a:r>
              <a:rPr lang="en-US" altLang="ja-JP" b="1" kern="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  </a:t>
            </a:r>
            <a:r>
              <a:rPr lang="ja-JP" altLang="en-US" b="1" kern="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： ヒストリア宇部</a:t>
            </a:r>
            <a:r>
              <a:rPr lang="en-US" altLang="ja-JP" b="1" kern="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(</a:t>
            </a:r>
            <a:r>
              <a:rPr lang="ja-JP" altLang="en-US" b="1" kern="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旧宇部銀行館</a:t>
            </a:r>
            <a:r>
              <a:rPr lang="en-US" altLang="ja-JP" b="1" kern="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)</a:t>
            </a:r>
            <a:r>
              <a:rPr lang="ja-JP" altLang="en-US" b="1" kern="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　２階　交流ホール</a:t>
            </a:r>
            <a:r>
              <a:rPr lang="ja-JP" altLang="ja-JP" kern="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　</a:t>
            </a:r>
            <a:endParaRPr lang="ja-JP" altLang="ja-JP" kern="100" dirty="0">
              <a:solidFill>
                <a:srgbClr val="FF0000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r>
              <a:rPr lang="ja-JP" altLang="ja-JP" b="1" kern="0" dirty="0">
                <a:solidFill>
                  <a:srgbClr val="FF0000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参加費：無料</a:t>
            </a:r>
            <a:r>
              <a:rPr lang="ja-JP" altLang="ja-JP" kern="0" dirty="0">
                <a:solidFill>
                  <a:srgbClr val="222222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（参加申し込みは下記メールアドレスに</a:t>
            </a:r>
            <a:endParaRPr lang="en-US" altLang="ja-JP" kern="0" dirty="0">
              <a:solidFill>
                <a:srgbClr val="222222"/>
              </a:solidFill>
              <a:latin typeface="Century" panose="02040604050505020304" pitchFamily="18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r>
              <a:rPr lang="ja-JP" altLang="en-US" kern="0" dirty="0">
                <a:solidFill>
                  <a:srgbClr val="222222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　　　　　　　</a:t>
            </a:r>
            <a:r>
              <a:rPr lang="ja-JP" altLang="ja-JP" kern="0" dirty="0">
                <a:solidFill>
                  <a:srgbClr val="222222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氏名と所属・連絡先を記入してお送り</a:t>
            </a:r>
            <a:endParaRPr lang="en-US" altLang="ja-JP" kern="0" dirty="0">
              <a:solidFill>
                <a:srgbClr val="222222"/>
              </a:solidFill>
              <a:latin typeface="Century" panose="02040604050505020304" pitchFamily="18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r>
              <a:rPr lang="ja-JP" altLang="en-US" kern="0" dirty="0">
                <a:solidFill>
                  <a:srgbClr val="222222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　　　　　　   </a:t>
            </a:r>
            <a:r>
              <a:rPr lang="ja-JP" altLang="ja-JP" kern="0" dirty="0">
                <a:solidFill>
                  <a:srgbClr val="222222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ください。当日参加も受け付けます。</a:t>
            </a:r>
            <a:endParaRPr lang="en-US" altLang="ja-JP" kern="0" dirty="0">
              <a:solidFill>
                <a:srgbClr val="222222"/>
              </a:solidFill>
              <a:latin typeface="Century" panose="02040604050505020304" pitchFamily="18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r>
              <a:rPr lang="en-US" altLang="ja-JP" kern="0" dirty="0">
                <a:solidFill>
                  <a:srgbClr val="222222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                         </a:t>
            </a:r>
            <a:r>
              <a:rPr lang="ja-JP" altLang="ja-JP" kern="0" dirty="0">
                <a:solidFill>
                  <a:srgbClr val="222222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定員</a:t>
            </a:r>
            <a:r>
              <a:rPr lang="en-US" altLang="ja-JP" kern="0" dirty="0">
                <a:solidFill>
                  <a:srgbClr val="222222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30</a:t>
            </a:r>
            <a:r>
              <a:rPr lang="ja-JP" altLang="ja-JP" kern="0" dirty="0">
                <a:solidFill>
                  <a:srgbClr val="222222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名）</a:t>
            </a:r>
            <a:endParaRPr lang="en-US" altLang="ja-JP" u="sng" kern="100" dirty="0">
              <a:solidFill>
                <a:srgbClr val="1155CC"/>
              </a:solidFill>
              <a:latin typeface="Arial" panose="020B0604020202020204" pitchFamily="34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r>
              <a:rPr lang="ja-JP" altLang="en-US" kern="0" dirty="0">
                <a:solidFill>
                  <a:srgbClr val="222222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　　　　　　   </a:t>
            </a:r>
            <a:r>
              <a:rPr lang="ja-JP" altLang="ja-JP" kern="0" dirty="0">
                <a:solidFill>
                  <a:srgbClr val="222222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申込先：宇部市まちなか環境学習館</a:t>
            </a:r>
            <a:r>
              <a:rPr lang="ja-JP" altLang="en-US" kern="0" dirty="0">
                <a:solidFill>
                  <a:srgbClr val="222222"/>
                </a:solidFill>
                <a:latin typeface="Century" panose="02040604050505020304" pitchFamily="18" charset="0"/>
                <a:ea typeface="ＭＳ ゴシック" panose="020B0609070205080204" pitchFamily="49" charset="-128"/>
                <a:cs typeface="Arial" panose="020B0604020202020204" pitchFamily="34" charset="0"/>
              </a:rPr>
              <a:t>　</a:t>
            </a:r>
            <a:endParaRPr lang="ja-JP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r>
              <a:rPr lang="ja-JP" altLang="en-US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   </a:t>
            </a:r>
            <a:r>
              <a:rPr lang="en-US" altLang="ja-JP" u="sng" kern="100" dirty="0">
                <a:solidFill>
                  <a:srgbClr val="1155CC"/>
                </a:solidFill>
                <a:latin typeface="Arial" panose="020B0604020202020204" pitchFamily="34" charset="0"/>
                <a:ea typeface="ＭＳ 明朝" panose="02020609040205080304" pitchFamily="17" charset="-128"/>
                <a:cs typeface="Times New Roman" panose="02020603050405020304" pitchFamily="18" charset="0"/>
                <a:hlinkClick r:id="rId2"/>
              </a:rPr>
              <a:t>ubekankyocom@gmail.com</a:t>
            </a:r>
            <a:endParaRPr lang="en-US" altLang="ja-JP" kern="0" dirty="0">
              <a:solidFill>
                <a:srgbClr val="222222"/>
              </a:solidFill>
              <a:latin typeface="Century" panose="02040604050505020304" pitchFamily="18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  <a:p>
            <a:r>
              <a:rPr lang="ja-JP" altLang="en-US" b="1" kern="100" dirty="0">
                <a:latin typeface="Arial" panose="020B0604020202020204" pitchFamily="34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講師：河合　智也　氏</a:t>
            </a:r>
            <a:endParaRPr lang="ja-JP" altLang="ja-JP" b="1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r>
              <a:rPr lang="en-US" altLang="ja-JP" kern="0" dirty="0">
                <a:solidFill>
                  <a:srgbClr val="222222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Arial" panose="020B0604020202020204" pitchFamily="34" charset="0"/>
              </a:rPr>
              <a:t> </a:t>
            </a:r>
            <a:r>
              <a:rPr lang="ja-JP" altLang="en-US" kern="0" dirty="0">
                <a:solidFill>
                  <a:srgbClr val="222222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Arial" panose="020B0604020202020204" pitchFamily="34" charset="0"/>
              </a:rPr>
              <a:t>　　　　</a:t>
            </a:r>
            <a:r>
              <a:rPr lang="en-US" altLang="ja-JP" kern="0" dirty="0">
                <a:solidFill>
                  <a:srgbClr val="222222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Arial" panose="020B0604020202020204" pitchFamily="34" charset="0"/>
              </a:rPr>
              <a:t>(</a:t>
            </a:r>
            <a:r>
              <a:rPr lang="ja-JP" altLang="en-US" kern="0" dirty="0">
                <a:solidFill>
                  <a:srgbClr val="222222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Arial" panose="020B0604020202020204" pitchFamily="34" charset="0"/>
              </a:rPr>
              <a:t>山口宇部パワー株式会社代表取締役社長</a:t>
            </a:r>
            <a:r>
              <a:rPr lang="en-US" altLang="ja-JP" kern="0" dirty="0">
                <a:solidFill>
                  <a:srgbClr val="222222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Arial" panose="020B0604020202020204" pitchFamily="34" charset="0"/>
              </a:rPr>
              <a:t>)</a:t>
            </a:r>
          </a:p>
          <a:p>
            <a:r>
              <a:rPr lang="ja-JP" altLang="en-US" b="1" kern="0" dirty="0">
                <a:solidFill>
                  <a:srgbClr val="222222"/>
                </a:solidFill>
                <a:latin typeface="ＭＳ ゴシック" panose="020B0609070205080204" pitchFamily="49" charset="-128"/>
                <a:ea typeface="ＭＳ 明朝" panose="02020609040205080304" pitchFamily="17" charset="-128"/>
                <a:cs typeface="Arial" panose="020B0604020202020204" pitchFamily="34" charset="0"/>
              </a:rPr>
              <a:t>講師題目：エネルギー・環境戦略と石炭火力の役割　　　　</a:t>
            </a:r>
            <a:endParaRPr lang="en-US" altLang="ja-JP" b="1" kern="0" dirty="0">
              <a:solidFill>
                <a:srgbClr val="222222"/>
              </a:solidFill>
              <a:latin typeface="ＭＳ ゴシック" panose="020B0609070205080204" pitchFamily="49" charset="-128"/>
              <a:ea typeface="ＭＳ 明朝" panose="02020609040205080304" pitchFamily="17" charset="-128"/>
              <a:cs typeface="Arial" panose="020B0604020202020204" pitchFamily="34" charset="0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73782" y="107504"/>
            <a:ext cx="6196186" cy="956282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kern="0" dirty="0">
                <a:solidFill>
                  <a:srgbClr val="22222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Arial" panose="020B0604020202020204" pitchFamily="34" charset="0"/>
              </a:rPr>
              <a:t>第</a:t>
            </a:r>
            <a:r>
              <a:rPr lang="en-US" altLang="ja-JP" sz="2400" b="1" kern="0" dirty="0">
                <a:solidFill>
                  <a:srgbClr val="22222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Arial" panose="020B0604020202020204" pitchFamily="34" charset="0"/>
              </a:rPr>
              <a:t>2</a:t>
            </a:r>
            <a:r>
              <a:rPr lang="ja-JP" altLang="en-US" sz="2400" b="1" kern="0" dirty="0">
                <a:solidFill>
                  <a:srgbClr val="22222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Arial" panose="020B0604020202020204" pitchFamily="34" charset="0"/>
              </a:rPr>
              <a:t>回エネルギー・リサイクル関連分野における環境学習指導者のための研修会</a:t>
            </a:r>
            <a:br>
              <a:rPr lang="ja-JP" altLang="ja-JP" sz="24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</a:br>
            <a:endParaRPr lang="ja-JP" altLang="en-US" sz="2400" dirty="0">
              <a:solidFill>
                <a:srgbClr val="0070C0"/>
              </a:solidFill>
              <a:latin typeface="+mj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" y="8028384"/>
            <a:ext cx="6858000" cy="111561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8054" y="8297252"/>
            <a:ext cx="6493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b="1" dirty="0">
                <a:solidFill>
                  <a:schemeClr val="bg1"/>
                </a:solidFill>
                <a:latin typeface="+mn-ea"/>
              </a:rPr>
              <a:t>主催：</a:t>
            </a:r>
            <a:r>
              <a:rPr lang="en-US" altLang="ja-JP" sz="1400" b="1" dirty="0">
                <a:solidFill>
                  <a:schemeClr val="bg1"/>
                </a:solidFill>
                <a:latin typeface="+mn-ea"/>
              </a:rPr>
              <a:t>NPO</a:t>
            </a:r>
            <a:r>
              <a:rPr lang="ja-JP" altLang="ja-JP" sz="1400" b="1" dirty="0">
                <a:solidFill>
                  <a:schemeClr val="bg1"/>
                </a:solidFill>
                <a:latin typeface="+mn-ea"/>
              </a:rPr>
              <a:t>法人</a:t>
            </a:r>
            <a:r>
              <a:rPr lang="ja-JP" altLang="ja-JP" sz="1400" b="1" dirty="0" err="1">
                <a:solidFill>
                  <a:schemeClr val="bg1"/>
                </a:solidFill>
                <a:latin typeface="+mn-ea"/>
              </a:rPr>
              <a:t>うべ</a:t>
            </a:r>
            <a:r>
              <a:rPr lang="ja-JP" altLang="ja-JP" sz="1400" b="1" dirty="0">
                <a:solidFill>
                  <a:schemeClr val="bg1"/>
                </a:solidFill>
                <a:latin typeface="+mn-ea"/>
              </a:rPr>
              <a:t>環境コミュニティー</a:t>
            </a:r>
          </a:p>
          <a:p>
            <a:r>
              <a:rPr lang="en-US" altLang="ja-JP" sz="1400" b="1" dirty="0">
                <a:solidFill>
                  <a:schemeClr val="bg1"/>
                </a:solidFill>
                <a:latin typeface="+mn-ea"/>
              </a:rPr>
              <a:t>      </a:t>
            </a:r>
            <a:r>
              <a:rPr lang="ja-JP" altLang="en-US" sz="1400" b="1" dirty="0">
                <a:solidFill>
                  <a:schemeClr val="bg1"/>
                </a:solidFill>
                <a:latin typeface="+mn-ea"/>
              </a:rPr>
              <a:t>　</a:t>
            </a:r>
            <a:r>
              <a:rPr lang="ja-JP" altLang="ja-JP" sz="1400" b="1" dirty="0">
                <a:solidFill>
                  <a:schemeClr val="bg1"/>
                </a:solidFill>
                <a:latin typeface="+mn-ea"/>
              </a:rPr>
              <a:t>環境省平成</a:t>
            </a:r>
            <a:r>
              <a:rPr lang="en-US" altLang="ja-JP" sz="1400" b="1" dirty="0">
                <a:solidFill>
                  <a:schemeClr val="bg1"/>
                </a:solidFill>
                <a:latin typeface="+mn-ea"/>
              </a:rPr>
              <a:t>29</a:t>
            </a:r>
            <a:r>
              <a:rPr lang="ja-JP" altLang="ja-JP" sz="1400" b="1" dirty="0">
                <a:solidFill>
                  <a:schemeClr val="bg1"/>
                </a:solidFill>
                <a:latin typeface="+mn-ea"/>
              </a:rPr>
              <a:t>年度協働取組加速化事業　うべプロジェクト事務局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505F9432-CC03-4D2F-9A84-6E03E83D434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00" t="20543" r="13250" b="21563"/>
          <a:stretch/>
        </p:blipFill>
        <p:spPr>
          <a:xfrm>
            <a:off x="620688" y="6491258"/>
            <a:ext cx="2388663" cy="1397142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1A64F6-A4CD-43EE-8D71-858EB7484E91}"/>
              </a:ext>
            </a:extLst>
          </p:cNvPr>
          <p:cNvSpPr txBox="1"/>
          <p:nvPr/>
        </p:nvSpPr>
        <p:spPr>
          <a:xfrm>
            <a:off x="3068960" y="6660232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←会場アクセス</a:t>
            </a:r>
            <a:endParaRPr kumimoji="1" lang="en-US" altLang="ja-JP" dirty="0"/>
          </a:p>
          <a:p>
            <a:r>
              <a:rPr kumimoji="1" lang="ja-JP" altLang="en-US" dirty="0"/>
              <a:t>ヒストリア宇部（旧宇部銀行館）</a:t>
            </a:r>
            <a:endParaRPr kumimoji="1" lang="en-US" altLang="ja-JP" dirty="0"/>
          </a:p>
          <a:p>
            <a:r>
              <a:rPr lang="ja-JP" altLang="en-US" dirty="0"/>
              <a:t> 山口県宇部市新天町１丁目１−１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11A64F6-A4CD-43EE-8D71-858EB7484E91}"/>
              </a:ext>
            </a:extLst>
          </p:cNvPr>
          <p:cNvSpPr txBox="1"/>
          <p:nvPr/>
        </p:nvSpPr>
        <p:spPr>
          <a:xfrm>
            <a:off x="188640" y="1331640"/>
            <a:ext cx="64807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研修会開催の趣旨：　平成</a:t>
            </a:r>
            <a:r>
              <a:rPr lang="en-US" altLang="ja-JP" sz="1400" dirty="0"/>
              <a:t>29</a:t>
            </a:r>
            <a:r>
              <a:rPr lang="ja-JP" altLang="en-US" sz="1400" dirty="0"/>
              <a:t>年度</a:t>
            </a:r>
            <a:r>
              <a:rPr lang="ja-JP" altLang="ja-JP" sz="1400" dirty="0"/>
              <a:t>環境省の地域教育力向上のための協働取組加速化事業「エネルギー・リサイクルに関する</a:t>
            </a:r>
            <a:r>
              <a:rPr lang="en-US" altLang="ja-JP" sz="1400" dirty="0"/>
              <a:t>ESD</a:t>
            </a:r>
            <a:r>
              <a:rPr lang="ja-JP" altLang="ja-JP" sz="1400" dirty="0"/>
              <a:t>推進部会」</a:t>
            </a:r>
            <a:r>
              <a:rPr lang="ja-JP" altLang="en-US" sz="1400" dirty="0"/>
              <a:t>においては、エネルギー・リサイクルに関する環境学習、</a:t>
            </a:r>
            <a:r>
              <a:rPr lang="en-US" altLang="ja-JP" sz="1400" dirty="0"/>
              <a:t>ESD</a:t>
            </a:r>
            <a:r>
              <a:rPr lang="ja-JP" altLang="en-US" sz="1400" dirty="0"/>
              <a:t>の推進を進めています。今回は下記のように</a:t>
            </a:r>
            <a:r>
              <a:rPr lang="ja-JP" altLang="ja-JP" sz="1400" dirty="0"/>
              <a:t>一般宇部市民にとっても関心の大きい石炭火力発電に関する</a:t>
            </a:r>
            <a:r>
              <a:rPr lang="ja-JP" altLang="en-US" sz="1400" dirty="0"/>
              <a:t>研修会を企画いたしました。</a:t>
            </a:r>
            <a:endParaRPr lang="ja-JP" altLang="ja-JP" sz="1400" dirty="0"/>
          </a:p>
          <a:p>
            <a:r>
              <a:rPr lang="ja-JP" altLang="ja-JP" sz="1400" dirty="0"/>
              <a:t>講演の内容は、①石炭火力発電技術の最近の進展状況、②我が国における今後のエネルギー政策における石炭火力の位置づけ、③地球温暖化防止の観点からの</a:t>
            </a:r>
            <a:r>
              <a:rPr lang="en-US" altLang="ja-JP" sz="1400" dirty="0"/>
              <a:t>CCS</a:t>
            </a:r>
            <a:r>
              <a:rPr lang="ja-JP" altLang="ja-JP" sz="1400" dirty="0"/>
              <a:t>技術の現状と将来展望、などを中核として</a:t>
            </a:r>
            <a:r>
              <a:rPr lang="ja-JP" altLang="en-US" sz="1400" dirty="0"/>
              <a:t>の</a:t>
            </a:r>
            <a:r>
              <a:rPr lang="ja-JP" altLang="ja-JP" sz="1400" dirty="0"/>
              <a:t>お話し</a:t>
            </a:r>
            <a:r>
              <a:rPr lang="ja-JP" altLang="en-US" sz="1400" dirty="0"/>
              <a:t>であり、講演会後の意見交換会も企画しています。皆様のご参加をお待ちしています。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83460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39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HGS創英角ﾎﾟｯﾌﾟ体</vt:lpstr>
      <vt:lpstr>ＭＳ Ｐゴシック</vt:lpstr>
      <vt:lpstr>ＭＳ ゴシック</vt:lpstr>
      <vt:lpstr>ＭＳ 明朝</vt:lpstr>
      <vt:lpstr>Arial</vt:lpstr>
      <vt:lpstr>Calibri</vt:lpstr>
      <vt:lpstr>Century</vt:lpstr>
      <vt:lpstr>Times New Roman</vt:lpstr>
      <vt:lpstr>Office テーマ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HiromotoUsui</dc:creator>
  <cp:lastModifiedBy>脇谷順治</cp:lastModifiedBy>
  <cp:revision>118</cp:revision>
  <cp:lastPrinted>2017-01-27T08:27:13Z</cp:lastPrinted>
  <dcterms:created xsi:type="dcterms:W3CDTF">2016-05-03T06:50:55Z</dcterms:created>
  <dcterms:modified xsi:type="dcterms:W3CDTF">2017-11-17T07:06:40Z</dcterms:modified>
</cp:coreProperties>
</file>