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8" r:id="rId2"/>
  </p:sldIdLst>
  <p:sldSz cx="6858000" cy="9144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3324" y="-102"/>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A6B90B9-0A87-486E-A947-190D58EEDFC3}" type="datetimeFigureOut">
              <a:rPr kumimoji="1" lang="ja-JP" altLang="en-US" smtClean="0"/>
              <a:pPr/>
              <a:t>2017/12/19</a:t>
            </a:fld>
            <a:endParaRPr kumimoji="1" lang="ja-JP" altLang="en-US"/>
          </a:p>
        </p:txBody>
      </p:sp>
      <p:sp>
        <p:nvSpPr>
          <p:cNvPr id="4" name="スライド イメージ プレースホルダー 3"/>
          <p:cNvSpPr>
            <a:spLocks noGrp="1" noRot="1" noChangeAspect="1"/>
          </p:cNvSpPr>
          <p:nvPr>
            <p:ph type="sldImg" idx="2"/>
          </p:nvPr>
        </p:nvSpPr>
        <p:spPr>
          <a:xfrm>
            <a:off x="2143125" y="1241425"/>
            <a:ext cx="25114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8536C385-A69D-450A-BDB4-567C940D4482}" type="slidenum">
              <a:rPr kumimoji="1" lang="ja-JP" altLang="en-US" smtClean="0"/>
              <a:pPr/>
              <a:t>&lt;#&gt;</a:t>
            </a:fld>
            <a:endParaRPr kumimoji="1" lang="ja-JP" altLang="en-US"/>
          </a:p>
        </p:txBody>
      </p:sp>
    </p:spTree>
    <p:extLst>
      <p:ext uri="{BB962C8B-B14F-4D97-AF65-F5344CB8AC3E}">
        <p14:creationId xmlns:p14="http://schemas.microsoft.com/office/powerpoint/2010/main" xmlns="" val="27266215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864577F8-7B02-474D-A6E3-E73AD7EE9B2E}" type="datetimeFigureOut">
              <a:rPr kumimoji="1" lang="ja-JP" altLang="en-US" smtClean="0"/>
              <a:pPr/>
              <a:t>2017/12/19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E61361B-A3C2-480D-8DC4-953B24F58280}"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864577F8-7B02-474D-A6E3-E73AD7EE9B2E}" type="datetimeFigureOut">
              <a:rPr kumimoji="1" lang="ja-JP" altLang="en-US" smtClean="0"/>
              <a:pPr/>
              <a:t>2017/12/19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E61361B-A3C2-480D-8DC4-953B24F58280}"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864577F8-7B02-474D-A6E3-E73AD7EE9B2E}" type="datetimeFigureOut">
              <a:rPr kumimoji="1" lang="ja-JP" altLang="en-US" smtClean="0"/>
              <a:pPr/>
              <a:t>2017/12/19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E61361B-A3C2-480D-8DC4-953B24F58280}"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864577F8-7B02-474D-A6E3-E73AD7EE9B2E}" type="datetimeFigureOut">
              <a:rPr kumimoji="1" lang="ja-JP" altLang="en-US" smtClean="0"/>
              <a:pPr/>
              <a:t>2017/12/19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E61361B-A3C2-480D-8DC4-953B24F58280}"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864577F8-7B02-474D-A6E3-E73AD7EE9B2E}" type="datetimeFigureOut">
              <a:rPr kumimoji="1" lang="ja-JP" altLang="en-US" smtClean="0"/>
              <a:pPr/>
              <a:t>2017/12/19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E61361B-A3C2-480D-8DC4-953B24F58280}"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864577F8-7B02-474D-A6E3-E73AD7EE9B2E}" type="datetimeFigureOut">
              <a:rPr kumimoji="1" lang="ja-JP" altLang="en-US" smtClean="0"/>
              <a:pPr/>
              <a:t>2017/12/19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E61361B-A3C2-480D-8DC4-953B24F58280}"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864577F8-7B02-474D-A6E3-E73AD7EE9B2E}" type="datetimeFigureOut">
              <a:rPr kumimoji="1" lang="ja-JP" altLang="en-US" smtClean="0"/>
              <a:pPr/>
              <a:t>2017/12/19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AE61361B-A3C2-480D-8DC4-953B24F58280}"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864577F8-7B02-474D-A6E3-E73AD7EE9B2E}" type="datetimeFigureOut">
              <a:rPr kumimoji="1" lang="ja-JP" altLang="en-US" smtClean="0"/>
              <a:pPr/>
              <a:t>2017/12/19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AE61361B-A3C2-480D-8DC4-953B24F58280}"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64577F8-7B02-474D-A6E3-E73AD7EE9B2E}" type="datetimeFigureOut">
              <a:rPr kumimoji="1" lang="ja-JP" altLang="en-US" smtClean="0"/>
              <a:pPr/>
              <a:t>2017/12/19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AE61361B-A3C2-480D-8DC4-953B24F58280}"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864577F8-7B02-474D-A6E3-E73AD7EE9B2E}" type="datetimeFigureOut">
              <a:rPr kumimoji="1" lang="ja-JP" altLang="en-US" smtClean="0"/>
              <a:pPr/>
              <a:t>2017/12/19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E61361B-A3C2-480D-8DC4-953B24F58280}"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864577F8-7B02-474D-A6E3-E73AD7EE9B2E}" type="datetimeFigureOut">
              <a:rPr kumimoji="1" lang="ja-JP" altLang="en-US" smtClean="0"/>
              <a:pPr/>
              <a:t>2017/12/19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E61361B-A3C2-480D-8DC4-953B24F58280}"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864577F8-7B02-474D-A6E3-E73AD7EE9B2E}" type="datetimeFigureOut">
              <a:rPr kumimoji="1" lang="ja-JP" altLang="en-US" smtClean="0"/>
              <a:pPr/>
              <a:t>2017/12/19</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AE61361B-A3C2-480D-8DC4-953B24F58280}"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ubekankyocom@gmail.com"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bg1"/>
          </a:fgClr>
          <a:bgClr>
            <a:schemeClr val="bg1"/>
          </a:bgClr>
        </a:pattFill>
        <a:effectLst/>
      </p:bgPr>
    </p:bg>
    <p:spTree>
      <p:nvGrpSpPr>
        <p:cNvPr id="1" name=""/>
        <p:cNvGrpSpPr/>
        <p:nvPr/>
      </p:nvGrpSpPr>
      <p:grpSpPr>
        <a:xfrm>
          <a:off x="0" y="0"/>
          <a:ext cx="0" cy="0"/>
          <a:chOff x="0" y="0"/>
          <a:chExt cx="0" cy="0"/>
        </a:xfrm>
      </p:grpSpPr>
      <p:sp>
        <p:nvSpPr>
          <p:cNvPr id="4" name="正方形/長方形 3"/>
          <p:cNvSpPr/>
          <p:nvPr/>
        </p:nvSpPr>
        <p:spPr>
          <a:xfrm>
            <a:off x="0" y="1187625"/>
            <a:ext cx="6858000" cy="7956376"/>
          </a:xfrm>
          <a:prstGeom prst="rect">
            <a:avLst/>
          </a:prstGeom>
          <a:gradFill flip="none" rotWithShape="1">
            <a:gsLst>
              <a:gs pos="0">
                <a:schemeClr val="accent6">
                  <a:lumMod val="40000"/>
                  <a:lumOff val="60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ja-JP"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2" name="タイトル 1"/>
          <p:cNvSpPr>
            <a:spLocks noGrp="1"/>
          </p:cNvSpPr>
          <p:nvPr>
            <p:ph type="title"/>
          </p:nvPr>
        </p:nvSpPr>
        <p:spPr>
          <a:xfrm>
            <a:off x="0" y="1"/>
            <a:ext cx="6858000" cy="1187624"/>
          </a:xfrm>
          <a:solidFill>
            <a:schemeClr val="accent1"/>
          </a:solidFill>
        </p:spPr>
        <p:txBody>
          <a:bodyPr>
            <a:normAutofit/>
          </a:bodyPr>
          <a:lstStyle/>
          <a:p>
            <a:pPr algn="l">
              <a:spcAft>
                <a:spcPts val="0"/>
              </a:spcAft>
            </a:pPr>
            <a:r>
              <a:rPr lang="ja-JP" altLang="ja-JP" sz="3600" kern="100" dirty="0">
                <a:latin typeface="Century" panose="02040604050505020304" pitchFamily="18" charset="0"/>
                <a:ea typeface="ＭＳ 明朝" panose="02020609040205080304" pitchFamily="17" charset="-128"/>
                <a:cs typeface="Times New Roman" panose="02020603050405020304" pitchFamily="18" charset="0"/>
              </a:rPr>
              <a:t/>
            </a:r>
            <a:br>
              <a:rPr lang="ja-JP" altLang="ja-JP" sz="3600" kern="100" dirty="0">
                <a:latin typeface="Century" panose="02040604050505020304" pitchFamily="18" charset="0"/>
                <a:ea typeface="ＭＳ 明朝" panose="02020609040205080304" pitchFamily="17" charset="-128"/>
                <a:cs typeface="Times New Roman" panose="02020603050405020304" pitchFamily="18" charset="0"/>
              </a:rPr>
            </a:br>
            <a:endParaRPr kumimoji="1" lang="ja-JP" altLang="en-US" sz="1600" b="1" dirty="0">
              <a:solidFill>
                <a:schemeClr val="bg1"/>
              </a:solidFill>
              <a:latin typeface="+mn-ea"/>
              <a:ea typeface="+mn-ea"/>
            </a:endParaRPr>
          </a:p>
        </p:txBody>
      </p:sp>
      <p:sp>
        <p:nvSpPr>
          <p:cNvPr id="3" name="正方形/長方形 2"/>
          <p:cNvSpPr/>
          <p:nvPr/>
        </p:nvSpPr>
        <p:spPr>
          <a:xfrm>
            <a:off x="188640" y="2483768"/>
            <a:ext cx="6552728" cy="1815882"/>
          </a:xfrm>
          <a:prstGeom prst="rect">
            <a:avLst/>
          </a:prstGeom>
        </p:spPr>
        <p:txBody>
          <a:bodyPr wrap="square">
            <a:spAutoFit/>
          </a:bodyPr>
          <a:lstStyle/>
          <a:p>
            <a:r>
              <a:rPr lang="ja-JP" altLang="ja-JP" sz="1600" b="1" kern="0" dirty="0">
                <a:solidFill>
                  <a:srgbClr val="FF0000"/>
                </a:solidFill>
                <a:latin typeface="Arial" panose="020B0604020202020204" pitchFamily="34" charset="0"/>
                <a:cs typeface="Arial" panose="020B0604020202020204" pitchFamily="34" charset="0"/>
              </a:rPr>
              <a:t>日時</a:t>
            </a:r>
            <a:r>
              <a:rPr lang="ja-JP" altLang="en-US" sz="1600" b="1" kern="0" dirty="0">
                <a:solidFill>
                  <a:srgbClr val="FF0000"/>
                </a:solidFill>
                <a:latin typeface="Arial" panose="020B0604020202020204" pitchFamily="34" charset="0"/>
                <a:cs typeface="Arial" panose="020B0604020202020204" pitchFamily="34" charset="0"/>
              </a:rPr>
              <a:t>　：　平成</a:t>
            </a:r>
            <a:r>
              <a:rPr lang="en-US" altLang="ja-JP" sz="1600" b="1" kern="0" dirty="0">
                <a:solidFill>
                  <a:srgbClr val="FF0000"/>
                </a:solidFill>
                <a:latin typeface="Arial" panose="020B0604020202020204" pitchFamily="34" charset="0"/>
                <a:cs typeface="Arial" panose="020B0604020202020204" pitchFamily="34" charset="0"/>
              </a:rPr>
              <a:t>30</a:t>
            </a:r>
            <a:r>
              <a:rPr lang="ja-JP" altLang="en-US" sz="1600" b="1" kern="0" dirty="0">
                <a:solidFill>
                  <a:srgbClr val="FF0000"/>
                </a:solidFill>
                <a:latin typeface="Arial" panose="020B0604020202020204" pitchFamily="34" charset="0"/>
                <a:cs typeface="Arial" panose="020B0604020202020204" pitchFamily="34" charset="0"/>
              </a:rPr>
              <a:t>年</a:t>
            </a:r>
            <a:r>
              <a:rPr lang="ja-JP" altLang="ja-JP" sz="1600" b="1" kern="0" dirty="0">
                <a:solidFill>
                  <a:srgbClr val="FF0000"/>
                </a:solidFill>
                <a:latin typeface="Arial" panose="020B0604020202020204" pitchFamily="34" charset="0"/>
                <a:cs typeface="Arial" panose="020B0604020202020204" pitchFamily="34" charset="0"/>
              </a:rPr>
              <a:t>　</a:t>
            </a:r>
            <a:r>
              <a:rPr lang="en-US" altLang="ja-JP" sz="1600" b="1" kern="0" dirty="0">
                <a:solidFill>
                  <a:srgbClr val="FF0000"/>
                </a:solidFill>
                <a:latin typeface="Arial" panose="020B0604020202020204" pitchFamily="34" charset="0"/>
                <a:cs typeface="Times New Roman" panose="02020603050405020304" pitchFamily="18" charset="0"/>
              </a:rPr>
              <a:t>1</a:t>
            </a:r>
            <a:r>
              <a:rPr lang="ja-JP" altLang="ja-JP" sz="1600" b="1" kern="0" dirty="0">
                <a:solidFill>
                  <a:srgbClr val="FF0000"/>
                </a:solidFill>
                <a:latin typeface="Century" panose="02040604050505020304" pitchFamily="18" charset="0"/>
                <a:ea typeface="ＭＳ ゴシック" panose="020B0609070205080204" pitchFamily="49" charset="-128"/>
                <a:cs typeface="Arial" panose="020B0604020202020204" pitchFamily="34" charset="0"/>
              </a:rPr>
              <a:t>月</a:t>
            </a:r>
            <a:r>
              <a:rPr lang="en-US" altLang="ja-JP" sz="1600" b="1" kern="0" dirty="0">
                <a:solidFill>
                  <a:srgbClr val="FF0000"/>
                </a:solidFill>
                <a:latin typeface="Century" panose="02040604050505020304" pitchFamily="18" charset="0"/>
                <a:ea typeface="ＭＳ ゴシック" panose="020B0609070205080204" pitchFamily="49" charset="-128"/>
                <a:cs typeface="Arial" panose="020B0604020202020204" pitchFamily="34" charset="0"/>
              </a:rPr>
              <a:t>20</a:t>
            </a:r>
            <a:r>
              <a:rPr lang="ja-JP" altLang="ja-JP" sz="1600" b="1" kern="0" dirty="0">
                <a:solidFill>
                  <a:srgbClr val="FF0000"/>
                </a:solidFill>
                <a:latin typeface="Century" panose="02040604050505020304" pitchFamily="18" charset="0"/>
                <a:ea typeface="ＭＳ ゴシック" panose="020B0609070205080204" pitchFamily="49" charset="-128"/>
                <a:cs typeface="Arial" panose="020B0604020202020204" pitchFamily="34" charset="0"/>
              </a:rPr>
              <a:t>日（</a:t>
            </a:r>
            <a:r>
              <a:rPr lang="ja-JP" altLang="en-US" sz="1600" b="1" kern="0" dirty="0">
                <a:solidFill>
                  <a:srgbClr val="FF0000"/>
                </a:solidFill>
                <a:latin typeface="Century" panose="02040604050505020304" pitchFamily="18" charset="0"/>
                <a:ea typeface="ＭＳ ゴシック" panose="020B0609070205080204" pitchFamily="49" charset="-128"/>
                <a:cs typeface="Arial" panose="020B0604020202020204" pitchFamily="34" charset="0"/>
              </a:rPr>
              <a:t>土</a:t>
            </a:r>
            <a:r>
              <a:rPr lang="ja-JP" altLang="ja-JP" sz="1600" b="1" kern="0" dirty="0">
                <a:solidFill>
                  <a:srgbClr val="FF0000"/>
                </a:solidFill>
                <a:latin typeface="Century" panose="02040604050505020304" pitchFamily="18" charset="0"/>
                <a:ea typeface="ＭＳ ゴシック" panose="020B0609070205080204" pitchFamily="49" charset="-128"/>
                <a:cs typeface="Arial" panose="020B0604020202020204" pitchFamily="34" charset="0"/>
              </a:rPr>
              <a:t>）</a:t>
            </a:r>
            <a:r>
              <a:rPr lang="en-US" altLang="ja-JP" sz="1600" b="1" kern="0" dirty="0">
                <a:solidFill>
                  <a:srgbClr val="FF0000"/>
                </a:solidFill>
                <a:latin typeface="Century" panose="02040604050505020304" pitchFamily="18" charset="0"/>
                <a:ea typeface="ＭＳ ゴシック" panose="020B0609070205080204" pitchFamily="49" charset="-128"/>
                <a:cs typeface="Arial" panose="020B0604020202020204" pitchFamily="34" charset="0"/>
              </a:rPr>
              <a:t>13:00</a:t>
            </a:r>
            <a:r>
              <a:rPr lang="ja-JP" altLang="ja-JP" sz="1600" b="1" kern="0" dirty="0">
                <a:solidFill>
                  <a:srgbClr val="FF0000"/>
                </a:solidFill>
                <a:latin typeface="Century" panose="02040604050505020304" pitchFamily="18" charset="0"/>
                <a:ea typeface="ＭＳ ゴシック" panose="020B0609070205080204" pitchFamily="49" charset="-128"/>
                <a:cs typeface="Arial" panose="020B0604020202020204" pitchFamily="34" charset="0"/>
              </a:rPr>
              <a:t>～</a:t>
            </a:r>
            <a:r>
              <a:rPr lang="en-US" altLang="ja-JP" sz="1600" b="1" kern="0" dirty="0">
                <a:solidFill>
                  <a:srgbClr val="FF0000"/>
                </a:solidFill>
                <a:latin typeface="Century" panose="02040604050505020304" pitchFamily="18" charset="0"/>
                <a:ea typeface="ＭＳ ゴシック" panose="020B0609070205080204" pitchFamily="49" charset="-128"/>
                <a:cs typeface="Arial" panose="020B0604020202020204" pitchFamily="34" charset="0"/>
              </a:rPr>
              <a:t>15:00</a:t>
            </a:r>
            <a:endParaRPr lang="ja-JP" altLang="ja-JP" sz="1600" b="1"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endParaRPr>
          </a:p>
          <a:p>
            <a:r>
              <a:rPr lang="ja-JP" altLang="ja-JP" sz="1600" b="1" kern="0" dirty="0">
                <a:solidFill>
                  <a:srgbClr val="FF0000"/>
                </a:solidFill>
                <a:latin typeface="Century" panose="02040604050505020304" pitchFamily="18" charset="0"/>
                <a:ea typeface="ＭＳ ゴシック" panose="020B0609070205080204" pitchFamily="49" charset="-128"/>
                <a:cs typeface="Arial" panose="020B0604020202020204" pitchFamily="34" charset="0"/>
              </a:rPr>
              <a:t>会場</a:t>
            </a:r>
            <a:r>
              <a:rPr lang="en-US" altLang="ja-JP" sz="1600" b="1" kern="0" dirty="0">
                <a:solidFill>
                  <a:srgbClr val="FF0000"/>
                </a:solidFill>
                <a:latin typeface="Century" panose="02040604050505020304" pitchFamily="18" charset="0"/>
                <a:ea typeface="ＭＳ ゴシック" panose="020B0609070205080204" pitchFamily="49" charset="-128"/>
                <a:cs typeface="Arial" panose="020B0604020202020204" pitchFamily="34" charset="0"/>
              </a:rPr>
              <a:t>  </a:t>
            </a:r>
            <a:r>
              <a:rPr lang="ja-JP" altLang="en-US" sz="1600" b="1" kern="0" dirty="0">
                <a:solidFill>
                  <a:srgbClr val="FF0000"/>
                </a:solidFill>
                <a:latin typeface="Century" panose="02040604050505020304" pitchFamily="18" charset="0"/>
                <a:ea typeface="ＭＳ ゴシック" panose="020B0609070205080204" pitchFamily="49" charset="-128"/>
                <a:cs typeface="Arial" panose="020B0604020202020204" pitchFamily="34" charset="0"/>
              </a:rPr>
              <a:t>： ヒストリア宇部</a:t>
            </a:r>
            <a:r>
              <a:rPr lang="en-US" altLang="ja-JP" sz="1600" b="1" kern="0" dirty="0">
                <a:solidFill>
                  <a:srgbClr val="FF0000"/>
                </a:solidFill>
                <a:latin typeface="Century" panose="02040604050505020304" pitchFamily="18" charset="0"/>
                <a:ea typeface="ＭＳ ゴシック" panose="020B0609070205080204" pitchFamily="49" charset="-128"/>
                <a:cs typeface="Arial" panose="020B0604020202020204" pitchFamily="34" charset="0"/>
              </a:rPr>
              <a:t>(</a:t>
            </a:r>
            <a:r>
              <a:rPr lang="ja-JP" altLang="en-US" sz="1600" b="1" kern="0" dirty="0">
                <a:solidFill>
                  <a:srgbClr val="FF0000"/>
                </a:solidFill>
                <a:latin typeface="Century" panose="02040604050505020304" pitchFamily="18" charset="0"/>
                <a:ea typeface="ＭＳ ゴシック" panose="020B0609070205080204" pitchFamily="49" charset="-128"/>
                <a:cs typeface="Arial" panose="020B0604020202020204" pitchFamily="34" charset="0"/>
              </a:rPr>
              <a:t>旧宇部銀行館</a:t>
            </a:r>
            <a:r>
              <a:rPr lang="en-US" altLang="ja-JP" sz="1600" b="1" kern="0" dirty="0">
                <a:solidFill>
                  <a:srgbClr val="FF0000"/>
                </a:solidFill>
                <a:latin typeface="Century" panose="02040604050505020304" pitchFamily="18" charset="0"/>
                <a:ea typeface="ＭＳ ゴシック" panose="020B0609070205080204" pitchFamily="49" charset="-128"/>
                <a:cs typeface="Arial" panose="020B0604020202020204" pitchFamily="34" charset="0"/>
              </a:rPr>
              <a:t>)</a:t>
            </a:r>
            <a:r>
              <a:rPr lang="ja-JP" altLang="en-US" sz="1600" b="1" kern="0" dirty="0">
                <a:solidFill>
                  <a:srgbClr val="FF0000"/>
                </a:solidFill>
                <a:latin typeface="Century" panose="02040604050505020304" pitchFamily="18" charset="0"/>
                <a:ea typeface="ＭＳ ゴシック" panose="020B0609070205080204" pitchFamily="49" charset="-128"/>
                <a:cs typeface="Arial" panose="020B0604020202020204" pitchFamily="34" charset="0"/>
              </a:rPr>
              <a:t>　２階　交流ホール</a:t>
            </a:r>
            <a:r>
              <a:rPr lang="ja-JP" altLang="ja-JP" sz="1600" kern="0" dirty="0">
                <a:solidFill>
                  <a:srgbClr val="FF0000"/>
                </a:solidFill>
                <a:latin typeface="Century" panose="02040604050505020304" pitchFamily="18" charset="0"/>
                <a:ea typeface="ＭＳ ゴシック" panose="020B0609070205080204" pitchFamily="49" charset="-128"/>
                <a:cs typeface="Arial" panose="020B0604020202020204" pitchFamily="34" charset="0"/>
              </a:rPr>
              <a:t>　</a:t>
            </a:r>
            <a:endParaRPr lang="ja-JP" altLang="ja-JP" sz="1600"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endParaRPr>
          </a:p>
          <a:p>
            <a:r>
              <a:rPr lang="ja-JP" altLang="ja-JP" sz="1600" b="1" kern="0" dirty="0">
                <a:solidFill>
                  <a:srgbClr val="FF0000"/>
                </a:solidFill>
                <a:latin typeface="Century" panose="02040604050505020304" pitchFamily="18" charset="0"/>
                <a:ea typeface="ＭＳ ゴシック" panose="020B0609070205080204" pitchFamily="49" charset="-128"/>
                <a:cs typeface="Arial" panose="020B0604020202020204" pitchFamily="34" charset="0"/>
              </a:rPr>
              <a:t>参加費：無料</a:t>
            </a:r>
            <a:r>
              <a:rPr lang="ja-JP" altLang="ja-JP" sz="1600" kern="0" dirty="0">
                <a:solidFill>
                  <a:srgbClr val="222222"/>
                </a:solidFill>
                <a:latin typeface="Century" panose="02040604050505020304" pitchFamily="18" charset="0"/>
                <a:ea typeface="ＭＳ ゴシック" panose="020B0609070205080204" pitchFamily="49" charset="-128"/>
                <a:cs typeface="Arial" panose="020B0604020202020204" pitchFamily="34" charset="0"/>
              </a:rPr>
              <a:t>（参加申し込みは下記メールアドレス</a:t>
            </a:r>
            <a:r>
              <a:rPr lang="ja-JP" altLang="ja-JP" sz="1600" kern="0" dirty="0" smtClean="0">
                <a:solidFill>
                  <a:srgbClr val="222222"/>
                </a:solidFill>
                <a:latin typeface="Century" panose="02040604050505020304" pitchFamily="18" charset="0"/>
                <a:ea typeface="ＭＳ ゴシック" panose="020B0609070205080204" pitchFamily="49" charset="-128"/>
                <a:cs typeface="Arial" panose="020B0604020202020204" pitchFamily="34" charset="0"/>
              </a:rPr>
              <a:t>に氏名</a:t>
            </a:r>
            <a:r>
              <a:rPr lang="ja-JP" altLang="ja-JP" sz="1600" kern="0" dirty="0">
                <a:solidFill>
                  <a:srgbClr val="222222"/>
                </a:solidFill>
                <a:latin typeface="Century" panose="02040604050505020304" pitchFamily="18" charset="0"/>
                <a:ea typeface="ＭＳ ゴシック" panose="020B0609070205080204" pitchFamily="49" charset="-128"/>
                <a:cs typeface="Arial" panose="020B0604020202020204" pitchFamily="34" charset="0"/>
              </a:rPr>
              <a:t>と所属・連絡先を記入して</a:t>
            </a:r>
            <a:r>
              <a:rPr lang="ja-JP" altLang="ja-JP" sz="1600" kern="0" dirty="0" smtClean="0">
                <a:solidFill>
                  <a:srgbClr val="222222"/>
                </a:solidFill>
                <a:latin typeface="Century" panose="02040604050505020304" pitchFamily="18" charset="0"/>
                <a:ea typeface="ＭＳ ゴシック" panose="020B0609070205080204" pitchFamily="49" charset="-128"/>
                <a:cs typeface="Arial" panose="020B0604020202020204" pitchFamily="34" charset="0"/>
              </a:rPr>
              <a:t>お送りください</a:t>
            </a:r>
            <a:r>
              <a:rPr lang="ja-JP" altLang="ja-JP" sz="1600" kern="0" dirty="0">
                <a:solidFill>
                  <a:srgbClr val="222222"/>
                </a:solidFill>
                <a:latin typeface="Century" panose="02040604050505020304" pitchFamily="18" charset="0"/>
                <a:ea typeface="ＭＳ ゴシック" panose="020B0609070205080204" pitchFamily="49" charset="-128"/>
                <a:cs typeface="Arial" panose="020B0604020202020204" pitchFamily="34" charset="0"/>
              </a:rPr>
              <a:t>。当日参加も受け付けます</a:t>
            </a:r>
            <a:r>
              <a:rPr lang="ja-JP" altLang="ja-JP" sz="1600" kern="0" dirty="0" smtClean="0">
                <a:solidFill>
                  <a:srgbClr val="222222"/>
                </a:solidFill>
                <a:latin typeface="Century" panose="02040604050505020304" pitchFamily="18" charset="0"/>
                <a:ea typeface="ＭＳ ゴシック" panose="020B0609070205080204" pitchFamily="49" charset="-128"/>
                <a:cs typeface="Arial" panose="020B0604020202020204" pitchFamily="34" charset="0"/>
              </a:rPr>
              <a:t>。</a:t>
            </a:r>
            <a:r>
              <a:rPr lang="ja-JP" altLang="ja-JP" sz="1600" kern="0" dirty="0" smtClean="0">
                <a:solidFill>
                  <a:srgbClr val="222222"/>
                </a:solidFill>
                <a:latin typeface="Century" panose="02040604050505020304" pitchFamily="18" charset="0"/>
                <a:ea typeface="ＭＳ ゴシック" panose="020B0609070205080204" pitchFamily="49" charset="-128"/>
                <a:cs typeface="Arial" panose="020B0604020202020204" pitchFamily="34" charset="0"/>
              </a:rPr>
              <a:t>定員</a:t>
            </a:r>
            <a:r>
              <a:rPr lang="en-US" altLang="ja-JP" sz="1600" kern="0" dirty="0" smtClean="0">
                <a:solidFill>
                  <a:srgbClr val="222222"/>
                </a:solidFill>
                <a:latin typeface="Century" panose="02040604050505020304" pitchFamily="18" charset="0"/>
                <a:ea typeface="ＭＳ ゴシック" panose="020B0609070205080204" pitchFamily="49" charset="-128"/>
                <a:cs typeface="Arial" panose="020B0604020202020204" pitchFamily="34" charset="0"/>
              </a:rPr>
              <a:t>50</a:t>
            </a:r>
            <a:r>
              <a:rPr lang="ja-JP" altLang="ja-JP" sz="1600" kern="0" dirty="0" smtClean="0">
                <a:solidFill>
                  <a:srgbClr val="222222"/>
                </a:solidFill>
                <a:latin typeface="Century" panose="02040604050505020304" pitchFamily="18" charset="0"/>
                <a:ea typeface="ＭＳ ゴシック" panose="020B0609070205080204" pitchFamily="49" charset="-128"/>
                <a:cs typeface="Arial" panose="020B0604020202020204" pitchFamily="34" charset="0"/>
              </a:rPr>
              <a:t>名</a:t>
            </a:r>
            <a:r>
              <a:rPr lang="ja-JP" altLang="ja-JP" sz="1600" kern="0" dirty="0" smtClean="0">
                <a:solidFill>
                  <a:srgbClr val="222222"/>
                </a:solidFill>
                <a:latin typeface="Century" panose="02040604050505020304" pitchFamily="18" charset="0"/>
                <a:ea typeface="ＭＳ ゴシック" panose="020B0609070205080204" pitchFamily="49" charset="-128"/>
                <a:cs typeface="Arial" panose="020B0604020202020204" pitchFamily="34" charset="0"/>
              </a:rPr>
              <a:t>）</a:t>
            </a:r>
            <a:r>
              <a:rPr lang="ja-JP" altLang="en-US" sz="1600" kern="0" dirty="0" smtClean="0">
                <a:solidFill>
                  <a:srgbClr val="222222"/>
                </a:solidFill>
                <a:latin typeface="Century" panose="02040604050505020304" pitchFamily="18" charset="0"/>
                <a:ea typeface="ＭＳ ゴシック" panose="020B0609070205080204" pitchFamily="49" charset="-128"/>
                <a:cs typeface="Arial" panose="020B0604020202020204" pitchFamily="34" charset="0"/>
              </a:rPr>
              <a:t>  </a:t>
            </a:r>
            <a:r>
              <a:rPr lang="ja-JP" altLang="ja-JP" sz="1600" kern="0" dirty="0">
                <a:solidFill>
                  <a:srgbClr val="222222"/>
                </a:solidFill>
                <a:latin typeface="Century" panose="02040604050505020304" pitchFamily="18" charset="0"/>
                <a:ea typeface="ＭＳ ゴシック" panose="020B0609070205080204" pitchFamily="49" charset="-128"/>
                <a:cs typeface="Arial" panose="020B0604020202020204" pitchFamily="34" charset="0"/>
              </a:rPr>
              <a:t>申込先：宇部市まちなか環境</a:t>
            </a:r>
            <a:r>
              <a:rPr lang="ja-JP" altLang="ja-JP" sz="1600" kern="0" dirty="0" smtClean="0">
                <a:solidFill>
                  <a:srgbClr val="222222"/>
                </a:solidFill>
                <a:latin typeface="Century" panose="02040604050505020304" pitchFamily="18" charset="0"/>
                <a:ea typeface="ＭＳ ゴシック" panose="020B0609070205080204" pitchFamily="49" charset="-128"/>
                <a:cs typeface="Arial" panose="020B0604020202020204" pitchFamily="34" charset="0"/>
              </a:rPr>
              <a:t>学習館</a:t>
            </a:r>
            <a:r>
              <a:rPr lang="ja-JP" altLang="en-US" sz="1600" kern="0" dirty="0">
                <a:solidFill>
                  <a:srgbClr val="222222"/>
                </a:solidFill>
                <a:latin typeface="Century" panose="02040604050505020304" pitchFamily="18" charset="0"/>
                <a:ea typeface="ＭＳ ゴシック" panose="020B0609070205080204" pitchFamily="49" charset="-128"/>
                <a:cs typeface="Arial" panose="020B0604020202020204" pitchFamily="34" charset="0"/>
              </a:rPr>
              <a:t>　</a:t>
            </a:r>
            <a:r>
              <a:rPr lang="en-US" altLang="ja-JP" sz="1400" u="sng" kern="100" dirty="0" smtClean="0">
                <a:solidFill>
                  <a:srgbClr val="1155CC"/>
                </a:solidFill>
                <a:latin typeface="Arial" panose="020B0604020202020204" pitchFamily="34" charset="0"/>
                <a:ea typeface="ＭＳ 明朝" panose="02020609040205080304" pitchFamily="17" charset="-128"/>
                <a:cs typeface="Times New Roman" panose="02020603050405020304" pitchFamily="18" charset="0"/>
                <a:hlinkClick r:id="rId2"/>
              </a:rPr>
              <a:t>ubekankyocom@gmail.com</a:t>
            </a:r>
            <a:endParaRPr lang="en-US" altLang="ja-JP" sz="1400" kern="0" dirty="0">
              <a:solidFill>
                <a:srgbClr val="222222"/>
              </a:solidFill>
              <a:latin typeface="Century" panose="02040604050505020304" pitchFamily="18" charset="0"/>
              <a:ea typeface="ＭＳ ゴシック" panose="020B0609070205080204" pitchFamily="49" charset="-128"/>
              <a:cs typeface="Arial" panose="020B0604020202020204" pitchFamily="34" charset="0"/>
            </a:endParaRPr>
          </a:p>
          <a:p>
            <a:r>
              <a:rPr lang="ja-JP" altLang="en-US" sz="1600" b="1" kern="100" dirty="0">
                <a:solidFill>
                  <a:srgbClr val="FF0000"/>
                </a:solidFill>
                <a:latin typeface="Arial" panose="020B0604020202020204" pitchFamily="34" charset="0"/>
                <a:ea typeface="ＭＳ 明朝" panose="02020609040205080304" pitchFamily="17" charset="-128"/>
                <a:cs typeface="Times New Roman" panose="02020603050405020304" pitchFamily="18" charset="0"/>
              </a:rPr>
              <a:t>講師</a:t>
            </a:r>
            <a:r>
              <a:rPr lang="ja-JP" altLang="en-US" sz="1600" b="1" kern="100" dirty="0" smtClean="0">
                <a:solidFill>
                  <a:srgbClr val="FF0000"/>
                </a:solidFill>
                <a:latin typeface="Arial" panose="020B0604020202020204" pitchFamily="34" charset="0"/>
                <a:ea typeface="ＭＳ 明朝" panose="02020609040205080304" pitchFamily="17" charset="-128"/>
                <a:cs typeface="Times New Roman" panose="02020603050405020304" pitchFamily="18" charset="0"/>
              </a:rPr>
              <a:t>：　　奥原</a:t>
            </a:r>
            <a:r>
              <a:rPr lang="ja-JP" altLang="en-US" sz="1600" b="1" kern="100" dirty="0">
                <a:solidFill>
                  <a:srgbClr val="FF0000"/>
                </a:solidFill>
                <a:latin typeface="Arial" panose="020B0604020202020204" pitchFamily="34" charset="0"/>
                <a:ea typeface="ＭＳ 明朝" panose="02020609040205080304" pitchFamily="17" charset="-128"/>
                <a:cs typeface="Times New Roman" panose="02020603050405020304" pitchFamily="18" charset="0"/>
              </a:rPr>
              <a:t>　</a:t>
            </a:r>
            <a:r>
              <a:rPr lang="ja-JP" altLang="en-US" sz="1600" b="1" kern="100" dirty="0" smtClean="0">
                <a:solidFill>
                  <a:srgbClr val="FF0000"/>
                </a:solidFill>
                <a:latin typeface="Arial" panose="020B0604020202020204" pitchFamily="34" charset="0"/>
                <a:ea typeface="ＭＳ 明朝" panose="02020609040205080304" pitchFamily="17" charset="-128"/>
                <a:cs typeface="Times New Roman" panose="02020603050405020304" pitchFamily="18" charset="0"/>
              </a:rPr>
              <a:t>辰政</a:t>
            </a:r>
            <a:r>
              <a:rPr lang="ja-JP" altLang="en-US" sz="1600" b="1" kern="100" dirty="0">
                <a:solidFill>
                  <a:srgbClr val="FF0000"/>
                </a:solidFill>
                <a:latin typeface="Arial" panose="020B0604020202020204" pitchFamily="34" charset="0"/>
                <a:ea typeface="ＭＳ 明朝" panose="02020609040205080304" pitchFamily="17" charset="-128"/>
                <a:cs typeface="Times New Roman" panose="02020603050405020304" pitchFamily="18" charset="0"/>
              </a:rPr>
              <a:t>　</a:t>
            </a:r>
            <a:r>
              <a:rPr lang="ja-JP" altLang="en-US" sz="1600" b="1" kern="100" dirty="0" smtClean="0">
                <a:solidFill>
                  <a:srgbClr val="FF0000"/>
                </a:solidFill>
                <a:latin typeface="Arial" panose="020B0604020202020204" pitchFamily="34" charset="0"/>
                <a:ea typeface="ＭＳ 明朝" panose="02020609040205080304" pitchFamily="17" charset="-128"/>
                <a:cs typeface="Times New Roman" panose="02020603050405020304" pitchFamily="18" charset="0"/>
              </a:rPr>
              <a:t>先生　</a:t>
            </a:r>
            <a:r>
              <a:rPr lang="en-US" altLang="ja-JP" sz="1600" b="1" kern="0" dirty="0" smtClean="0">
                <a:solidFill>
                  <a:srgbClr val="FF0000"/>
                </a:solidFill>
                <a:latin typeface="ＭＳ ゴシック" panose="020B0609070205080204" pitchFamily="49" charset="-128"/>
                <a:ea typeface="ＭＳ 明朝" panose="02020609040205080304" pitchFamily="17" charset="-128"/>
                <a:cs typeface="Arial" panose="020B0604020202020204" pitchFamily="34" charset="0"/>
              </a:rPr>
              <a:t>(</a:t>
            </a:r>
            <a:r>
              <a:rPr lang="ja-JP" altLang="en-US" sz="1600" b="1" kern="0" dirty="0">
                <a:solidFill>
                  <a:srgbClr val="FF0000"/>
                </a:solidFill>
                <a:latin typeface="ＭＳ ゴシック" panose="020B0609070205080204" pitchFamily="49" charset="-128"/>
                <a:ea typeface="ＭＳ 明朝" panose="02020609040205080304" pitchFamily="17" charset="-128"/>
                <a:cs typeface="Arial" panose="020B0604020202020204" pitchFamily="34" charset="0"/>
              </a:rPr>
              <a:t>岩国市立米川小学校教頭</a:t>
            </a:r>
            <a:r>
              <a:rPr lang="en-US" altLang="ja-JP" sz="1600" b="1" kern="0" dirty="0">
                <a:solidFill>
                  <a:srgbClr val="FF0000"/>
                </a:solidFill>
                <a:latin typeface="ＭＳ ゴシック" panose="020B0609070205080204" pitchFamily="49" charset="-128"/>
                <a:ea typeface="ＭＳ 明朝" panose="02020609040205080304" pitchFamily="17" charset="-128"/>
                <a:cs typeface="Arial" panose="020B0604020202020204" pitchFamily="34" charset="0"/>
              </a:rPr>
              <a:t>)</a:t>
            </a:r>
          </a:p>
          <a:p>
            <a:r>
              <a:rPr lang="ja-JP" altLang="en-US" sz="1600" b="1" kern="0" dirty="0">
                <a:solidFill>
                  <a:srgbClr val="FF0000"/>
                </a:solidFill>
                <a:latin typeface="ＭＳ ゴシック" panose="020B0609070205080204" pitchFamily="49" charset="-128"/>
                <a:ea typeface="ＭＳ 明朝" panose="02020609040205080304" pitchFamily="17" charset="-128"/>
                <a:cs typeface="Arial" panose="020B0604020202020204" pitchFamily="34" charset="0"/>
              </a:rPr>
              <a:t>講師題目</a:t>
            </a:r>
            <a:r>
              <a:rPr lang="ja-JP" altLang="en-US" sz="1600" b="1" kern="0" dirty="0" smtClean="0">
                <a:solidFill>
                  <a:srgbClr val="FF0000"/>
                </a:solidFill>
                <a:latin typeface="ＭＳ ゴシック" panose="020B0609070205080204" pitchFamily="49" charset="-128"/>
                <a:ea typeface="ＭＳ 明朝" panose="02020609040205080304" pitchFamily="17" charset="-128"/>
                <a:cs typeface="Arial" panose="020B0604020202020204" pitchFamily="34" charset="0"/>
              </a:rPr>
              <a:t>：</a:t>
            </a:r>
            <a:r>
              <a:rPr lang="ja-JP" altLang="ja-JP" sz="1600" b="1" dirty="0" smtClean="0">
                <a:solidFill>
                  <a:srgbClr val="FF0000"/>
                </a:solidFill>
              </a:rPr>
              <a:t>子どもと一緒に山を歩こう</a:t>
            </a:r>
            <a:endParaRPr lang="en-US" altLang="ja-JP" sz="1600" b="1" kern="0" dirty="0">
              <a:solidFill>
                <a:srgbClr val="FF0000"/>
              </a:solidFill>
              <a:latin typeface="ＭＳ ゴシック" panose="020B0609070205080204" pitchFamily="49" charset="-128"/>
              <a:ea typeface="ＭＳ 明朝" panose="02020609040205080304" pitchFamily="17" charset="-128"/>
              <a:cs typeface="Arial" panose="020B0604020202020204" pitchFamily="34" charset="0"/>
            </a:endParaRPr>
          </a:p>
        </p:txBody>
      </p:sp>
      <p:sp>
        <p:nvSpPr>
          <p:cNvPr id="7" name="タイトル 1"/>
          <p:cNvSpPr txBox="1">
            <a:spLocks/>
          </p:cNvSpPr>
          <p:nvPr/>
        </p:nvSpPr>
        <p:spPr>
          <a:xfrm>
            <a:off x="373782" y="107504"/>
            <a:ext cx="6196186" cy="956282"/>
          </a:xfrm>
          <a:prstGeom prst="rect">
            <a:avLst/>
          </a:prstGeom>
          <a:solidFill>
            <a:schemeClr val="bg1"/>
          </a:solidFill>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400" b="1" kern="0" dirty="0" smtClean="0">
                <a:solidFill>
                  <a:srgbClr val="222222"/>
                </a:solidFill>
                <a:latin typeface="HGS創英角ﾎﾟｯﾌﾟ体" panose="040B0A00000000000000" pitchFamily="50" charset="-128"/>
                <a:ea typeface="HGS創英角ﾎﾟｯﾌﾟ体" panose="040B0A00000000000000" pitchFamily="50" charset="-128"/>
                <a:cs typeface="Arial" panose="020B0604020202020204" pitchFamily="34" charset="0"/>
              </a:rPr>
              <a:t>H29</a:t>
            </a:r>
            <a:r>
              <a:rPr lang="ja-JP" altLang="en-US" sz="2400" b="1" kern="0" dirty="0" smtClean="0">
                <a:solidFill>
                  <a:srgbClr val="222222"/>
                </a:solidFill>
                <a:latin typeface="HGS創英角ﾎﾟｯﾌﾟ体" panose="040B0A00000000000000" pitchFamily="50" charset="-128"/>
                <a:ea typeface="HGS創英角ﾎﾟｯﾌﾟ体" panose="040B0A00000000000000" pitchFamily="50" charset="-128"/>
                <a:cs typeface="Arial" panose="020B0604020202020204" pitchFamily="34" charset="0"/>
              </a:rPr>
              <a:t>環境省協働取組事業　第</a:t>
            </a:r>
            <a:r>
              <a:rPr lang="en-US" altLang="ja-JP" sz="2400" b="1" kern="0" dirty="0" smtClean="0">
                <a:solidFill>
                  <a:srgbClr val="222222"/>
                </a:solidFill>
                <a:latin typeface="HGS創英角ﾎﾟｯﾌﾟ体" panose="040B0A00000000000000" pitchFamily="50" charset="-128"/>
                <a:ea typeface="HGS創英角ﾎﾟｯﾌﾟ体" panose="040B0A00000000000000" pitchFamily="50" charset="-128"/>
                <a:cs typeface="Arial" panose="020B0604020202020204" pitchFamily="34" charset="0"/>
              </a:rPr>
              <a:t>2</a:t>
            </a:r>
            <a:r>
              <a:rPr lang="ja-JP" altLang="en-US" sz="2400" b="1" kern="0" dirty="0">
                <a:solidFill>
                  <a:srgbClr val="222222"/>
                </a:solidFill>
                <a:latin typeface="HGS創英角ﾎﾟｯﾌﾟ体" panose="040B0A00000000000000" pitchFamily="50" charset="-128"/>
                <a:ea typeface="HGS創英角ﾎﾟｯﾌﾟ体" panose="040B0A00000000000000" pitchFamily="50" charset="-128"/>
                <a:cs typeface="Arial" panose="020B0604020202020204" pitchFamily="34" charset="0"/>
              </a:rPr>
              <a:t>回</a:t>
            </a:r>
            <a:endParaRPr lang="en-US" altLang="ja-JP" sz="2400" b="1" kern="0" dirty="0">
              <a:solidFill>
                <a:srgbClr val="222222"/>
              </a:solidFill>
              <a:latin typeface="HGS創英角ﾎﾟｯﾌﾟ体" panose="040B0A00000000000000" pitchFamily="50" charset="-128"/>
              <a:ea typeface="HGS創英角ﾎﾟｯﾌﾟ体" panose="040B0A00000000000000" pitchFamily="50" charset="-128"/>
              <a:cs typeface="Arial" panose="020B0604020202020204" pitchFamily="34" charset="0"/>
            </a:endParaRPr>
          </a:p>
          <a:p>
            <a:r>
              <a:rPr lang="ja-JP" altLang="en-US" sz="2400" b="1" kern="0" dirty="0">
                <a:solidFill>
                  <a:srgbClr val="222222"/>
                </a:solidFill>
                <a:latin typeface="HGS創英角ﾎﾟｯﾌﾟ体" panose="040B0A00000000000000" pitchFamily="50" charset="-128"/>
                <a:ea typeface="HGS創英角ﾎﾟｯﾌﾟ体" panose="040B0A00000000000000" pitchFamily="50" charset="-128"/>
                <a:cs typeface="Arial" panose="020B0604020202020204" pitchFamily="34" charset="0"/>
              </a:rPr>
              <a:t>教員と環境学習指導者の合同研修会</a:t>
            </a:r>
            <a:r>
              <a:rPr lang="ja-JP" altLang="ja-JP" sz="2400" kern="100" dirty="0">
                <a:latin typeface="Century" panose="02040604050505020304" pitchFamily="18" charset="0"/>
                <a:ea typeface="ＭＳ 明朝" panose="02020609040205080304" pitchFamily="17" charset="-128"/>
                <a:cs typeface="Times New Roman" panose="02020603050405020304" pitchFamily="18" charset="0"/>
              </a:rPr>
              <a:t/>
            </a:r>
            <a:br>
              <a:rPr lang="ja-JP" altLang="ja-JP" sz="2400" kern="100" dirty="0">
                <a:latin typeface="Century" panose="02040604050505020304" pitchFamily="18" charset="0"/>
                <a:ea typeface="ＭＳ 明朝" panose="02020609040205080304" pitchFamily="17" charset="-128"/>
                <a:cs typeface="Times New Roman" panose="02020603050405020304" pitchFamily="18" charset="0"/>
              </a:rPr>
            </a:br>
            <a:endParaRPr lang="ja-JP" altLang="en-US" sz="2400" dirty="0">
              <a:solidFill>
                <a:srgbClr val="0070C0"/>
              </a:solidFill>
              <a:latin typeface="+mj-ea"/>
            </a:endParaRPr>
          </a:p>
        </p:txBody>
      </p:sp>
      <p:sp>
        <p:nvSpPr>
          <p:cNvPr id="18" name="正方形/長方形 17"/>
          <p:cNvSpPr/>
          <p:nvPr/>
        </p:nvSpPr>
        <p:spPr>
          <a:xfrm>
            <a:off x="1" y="8028384"/>
            <a:ext cx="6858000" cy="111561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248054" y="8216860"/>
            <a:ext cx="6493314" cy="738664"/>
          </a:xfrm>
          <a:prstGeom prst="rect">
            <a:avLst/>
          </a:prstGeom>
          <a:noFill/>
        </p:spPr>
        <p:txBody>
          <a:bodyPr wrap="square" rtlCol="0">
            <a:spAutoFit/>
          </a:bodyPr>
          <a:lstStyle/>
          <a:p>
            <a:r>
              <a:rPr lang="ja-JP" altLang="ja-JP" sz="1400" b="1" dirty="0">
                <a:solidFill>
                  <a:schemeClr val="bg1"/>
                </a:solidFill>
                <a:latin typeface="+mn-ea"/>
              </a:rPr>
              <a:t>主催：</a:t>
            </a:r>
            <a:r>
              <a:rPr lang="en-US" altLang="ja-JP" sz="1400" b="1" dirty="0">
                <a:solidFill>
                  <a:schemeClr val="bg1"/>
                </a:solidFill>
                <a:latin typeface="+mn-ea"/>
              </a:rPr>
              <a:t>NPO</a:t>
            </a:r>
            <a:r>
              <a:rPr lang="ja-JP" altLang="ja-JP" sz="1400" b="1" dirty="0">
                <a:solidFill>
                  <a:schemeClr val="bg1"/>
                </a:solidFill>
                <a:latin typeface="+mn-ea"/>
              </a:rPr>
              <a:t>法人</a:t>
            </a:r>
            <a:r>
              <a:rPr lang="ja-JP" altLang="ja-JP" sz="1400" b="1" dirty="0" err="1">
                <a:solidFill>
                  <a:schemeClr val="bg1"/>
                </a:solidFill>
                <a:latin typeface="+mn-ea"/>
              </a:rPr>
              <a:t>うべ</a:t>
            </a:r>
            <a:r>
              <a:rPr lang="ja-JP" altLang="ja-JP" sz="1400" b="1" dirty="0">
                <a:solidFill>
                  <a:schemeClr val="bg1"/>
                </a:solidFill>
                <a:latin typeface="+mn-ea"/>
              </a:rPr>
              <a:t>環境コミュニティー</a:t>
            </a:r>
          </a:p>
          <a:p>
            <a:r>
              <a:rPr lang="en-US" altLang="ja-JP" sz="1400" b="1" dirty="0">
                <a:solidFill>
                  <a:schemeClr val="bg1"/>
                </a:solidFill>
                <a:latin typeface="+mn-ea"/>
              </a:rPr>
              <a:t>      </a:t>
            </a:r>
            <a:r>
              <a:rPr lang="ja-JP" altLang="en-US" sz="1400" b="1" dirty="0">
                <a:solidFill>
                  <a:schemeClr val="bg1"/>
                </a:solidFill>
                <a:latin typeface="+mn-ea"/>
              </a:rPr>
              <a:t>　</a:t>
            </a:r>
            <a:r>
              <a:rPr lang="ja-JP" altLang="ja-JP" sz="1400" b="1" dirty="0">
                <a:solidFill>
                  <a:schemeClr val="bg1"/>
                </a:solidFill>
                <a:latin typeface="+mn-ea"/>
              </a:rPr>
              <a:t>環境省平成</a:t>
            </a:r>
            <a:r>
              <a:rPr lang="en-US" altLang="ja-JP" sz="1400" b="1" dirty="0">
                <a:solidFill>
                  <a:schemeClr val="bg1"/>
                </a:solidFill>
                <a:latin typeface="+mn-ea"/>
              </a:rPr>
              <a:t>29</a:t>
            </a:r>
            <a:r>
              <a:rPr lang="ja-JP" altLang="ja-JP" sz="1400" b="1" dirty="0">
                <a:solidFill>
                  <a:schemeClr val="bg1"/>
                </a:solidFill>
                <a:latin typeface="+mn-ea"/>
              </a:rPr>
              <a:t>年度協働取組加速化事業　うべプロジェクト</a:t>
            </a:r>
            <a:r>
              <a:rPr lang="ja-JP" altLang="ja-JP" sz="1400" b="1" dirty="0" smtClean="0">
                <a:solidFill>
                  <a:schemeClr val="bg1"/>
                </a:solidFill>
                <a:latin typeface="+mn-ea"/>
              </a:rPr>
              <a:t>事務局</a:t>
            </a:r>
            <a:endParaRPr lang="en-US" altLang="ja-JP" sz="1400" b="1" dirty="0" smtClean="0">
              <a:solidFill>
                <a:schemeClr val="bg1"/>
              </a:solidFill>
              <a:latin typeface="+mn-ea"/>
            </a:endParaRPr>
          </a:p>
          <a:p>
            <a:r>
              <a:rPr lang="ja-JP" altLang="en-US" sz="1400" b="1" dirty="0" smtClean="0">
                <a:solidFill>
                  <a:schemeClr val="bg1"/>
                </a:solidFill>
                <a:latin typeface="+mn-ea"/>
              </a:rPr>
              <a:t>後援：宇部市市民環境部　　　　宇部市教育委員会</a:t>
            </a:r>
            <a:endParaRPr lang="ja-JP" altLang="ja-JP" sz="1400" b="1" dirty="0">
              <a:solidFill>
                <a:schemeClr val="bg1"/>
              </a:solidFill>
              <a:latin typeface="+mn-ea"/>
            </a:endParaRPr>
          </a:p>
        </p:txBody>
      </p:sp>
      <p:pic>
        <p:nvPicPr>
          <p:cNvPr id="13" name="図 12">
            <a:extLst>
              <a:ext uri="{FF2B5EF4-FFF2-40B4-BE49-F238E27FC236}">
                <a16:creationId xmlns:a16="http://schemas.microsoft.com/office/drawing/2014/main" xmlns="" id="{505F9432-CC03-4D2F-9A84-6E03E83D4342}"/>
              </a:ext>
            </a:extLst>
          </p:cNvPr>
          <p:cNvPicPr>
            <a:picLocks noChangeAspect="1"/>
          </p:cNvPicPr>
          <p:nvPr/>
        </p:nvPicPr>
        <p:blipFill rotWithShape="1">
          <a:blip r:embed="rId3" cstate="print">
            <a:extLst>
              <a:ext uri="{28A0092B-C50C-407E-A947-70E740481C1C}">
                <a14:useLocalDpi xmlns:a14="http://schemas.microsoft.com/office/drawing/2010/main" xmlns="" val="0"/>
              </a:ext>
            </a:extLst>
          </a:blip>
          <a:srcRect l="31100" t="20543" r="13250" b="21563"/>
          <a:stretch/>
        </p:blipFill>
        <p:spPr>
          <a:xfrm>
            <a:off x="373782" y="6288876"/>
            <a:ext cx="2839194" cy="1660661"/>
          </a:xfrm>
          <a:prstGeom prst="rect">
            <a:avLst/>
          </a:prstGeom>
        </p:spPr>
      </p:pic>
      <p:sp>
        <p:nvSpPr>
          <p:cNvPr id="5" name="テキスト ボックス 4">
            <a:extLst>
              <a:ext uri="{FF2B5EF4-FFF2-40B4-BE49-F238E27FC236}">
                <a16:creationId xmlns:a16="http://schemas.microsoft.com/office/drawing/2014/main" xmlns="" id="{511A64F6-A4CD-43EE-8D71-858EB7484E91}"/>
              </a:ext>
            </a:extLst>
          </p:cNvPr>
          <p:cNvSpPr txBox="1"/>
          <p:nvPr/>
        </p:nvSpPr>
        <p:spPr>
          <a:xfrm>
            <a:off x="3473624" y="6660232"/>
            <a:ext cx="3384376" cy="923330"/>
          </a:xfrm>
          <a:prstGeom prst="rect">
            <a:avLst/>
          </a:prstGeom>
          <a:noFill/>
        </p:spPr>
        <p:txBody>
          <a:bodyPr wrap="square" rtlCol="0">
            <a:spAutoFit/>
          </a:bodyPr>
          <a:lstStyle/>
          <a:p>
            <a:r>
              <a:rPr kumimoji="1" lang="ja-JP" altLang="en-US" dirty="0"/>
              <a:t>←会場アクセス</a:t>
            </a:r>
            <a:endParaRPr kumimoji="1" lang="en-US" altLang="ja-JP" dirty="0"/>
          </a:p>
          <a:p>
            <a:r>
              <a:rPr kumimoji="1" lang="ja-JP" altLang="en-US" dirty="0"/>
              <a:t>ヒストリア宇部（旧宇部銀行館）</a:t>
            </a:r>
            <a:endParaRPr kumimoji="1" lang="en-US" altLang="ja-JP" dirty="0"/>
          </a:p>
          <a:p>
            <a:r>
              <a:rPr lang="ja-JP" altLang="en-US" dirty="0"/>
              <a:t> 山口県宇部市新天町１丁目１−１</a:t>
            </a:r>
            <a:endParaRPr kumimoji="1" lang="ja-JP" altLang="en-US" dirty="0"/>
          </a:p>
        </p:txBody>
      </p:sp>
      <p:sp>
        <p:nvSpPr>
          <p:cNvPr id="10" name="テキスト ボックス 9">
            <a:extLst>
              <a:ext uri="{FF2B5EF4-FFF2-40B4-BE49-F238E27FC236}">
                <a16:creationId xmlns:a16="http://schemas.microsoft.com/office/drawing/2014/main" xmlns="" id="{511A64F6-A4CD-43EE-8D71-858EB7484E91}"/>
              </a:ext>
            </a:extLst>
          </p:cNvPr>
          <p:cNvSpPr txBox="1"/>
          <p:nvPr/>
        </p:nvSpPr>
        <p:spPr>
          <a:xfrm>
            <a:off x="188640" y="1331640"/>
            <a:ext cx="6480720" cy="307777"/>
          </a:xfrm>
          <a:prstGeom prst="rect">
            <a:avLst/>
          </a:prstGeom>
          <a:noFill/>
        </p:spPr>
        <p:txBody>
          <a:bodyPr wrap="square" rtlCol="0">
            <a:spAutoFit/>
          </a:bodyPr>
          <a:lstStyle/>
          <a:p>
            <a:endParaRPr kumimoji="1" lang="ja-JP" altLang="en-US" sz="1400" dirty="0"/>
          </a:p>
        </p:txBody>
      </p:sp>
      <p:sp>
        <p:nvSpPr>
          <p:cNvPr id="11" name="テキスト ボックス 10">
            <a:extLst>
              <a:ext uri="{FF2B5EF4-FFF2-40B4-BE49-F238E27FC236}">
                <a16:creationId xmlns:a16="http://schemas.microsoft.com/office/drawing/2014/main" xmlns="" id="{511A64F6-A4CD-43EE-8D71-858EB7484E91}"/>
              </a:ext>
            </a:extLst>
          </p:cNvPr>
          <p:cNvSpPr txBox="1"/>
          <p:nvPr/>
        </p:nvSpPr>
        <p:spPr>
          <a:xfrm>
            <a:off x="260648" y="4499992"/>
            <a:ext cx="6192688" cy="1569660"/>
          </a:xfrm>
          <a:prstGeom prst="rect">
            <a:avLst/>
          </a:prstGeom>
          <a:noFill/>
        </p:spPr>
        <p:txBody>
          <a:bodyPr wrap="square" rtlCol="0">
            <a:spAutoFit/>
          </a:bodyPr>
          <a:lstStyle/>
          <a:p>
            <a:r>
              <a:rPr lang="ja-JP" altLang="en-US" sz="1600" b="1" dirty="0" smtClean="0"/>
              <a:t>講演要旨：</a:t>
            </a:r>
            <a:r>
              <a:rPr lang="ja-JP" altLang="ja-JP" sz="1600" b="1" dirty="0" smtClean="0"/>
              <a:t>世界的な冒険機関である</a:t>
            </a:r>
            <a:r>
              <a:rPr lang="en-US" altLang="ja-JP" sz="1600" b="1" dirty="0" smtClean="0"/>
              <a:t>OBS</a:t>
            </a:r>
            <a:r>
              <a:rPr lang="ja-JP" altLang="ja-JP" sz="1600" b="1" dirty="0" smtClean="0"/>
              <a:t>の手法を取り入れた山口県教育委員会主催「心の冒険サマースクール」の活動から、環境教育について考え</a:t>
            </a:r>
            <a:r>
              <a:rPr lang="ja-JP" altLang="en-US" sz="1600" b="1" dirty="0" smtClean="0"/>
              <a:t>ます。</a:t>
            </a:r>
            <a:endParaRPr lang="en-US" altLang="ja-JP" sz="1600" b="1" dirty="0" smtClean="0"/>
          </a:p>
          <a:p>
            <a:r>
              <a:rPr lang="ja-JP" altLang="ja-JP" sz="1600" b="1" dirty="0" smtClean="0"/>
              <a:t>この活動は、長期移動キャンプです。小学生は</a:t>
            </a:r>
            <a:r>
              <a:rPr lang="en-US" altLang="ja-JP" sz="1600" b="1" dirty="0" smtClean="0"/>
              <a:t>8</a:t>
            </a:r>
            <a:r>
              <a:rPr lang="ja-JP" altLang="ja-JP" sz="1600" b="1" dirty="0" smtClean="0"/>
              <a:t>泊</a:t>
            </a:r>
            <a:r>
              <a:rPr lang="en-US" altLang="ja-JP" sz="1600" b="1" dirty="0" smtClean="0"/>
              <a:t>9</a:t>
            </a:r>
            <a:r>
              <a:rPr lang="ja-JP" altLang="ja-JP" sz="1600" b="1" dirty="0" smtClean="0"/>
              <a:t>日間山に入ります。</a:t>
            </a:r>
          </a:p>
          <a:p>
            <a:r>
              <a:rPr lang="ja-JP" altLang="ja-JP" sz="1600" b="1" dirty="0" smtClean="0"/>
              <a:t>なぜ山なのか、なぜ移動するのか、動物について、トイレについてなど環境についてもお話し</a:t>
            </a:r>
            <a:r>
              <a:rPr lang="ja-JP" altLang="en-US" sz="1600" b="1" dirty="0" smtClean="0"/>
              <a:t>したいと考えています。</a:t>
            </a:r>
            <a:endParaRPr kumimoji="1" lang="ja-JP" altLang="en-US" sz="1600" b="1" dirty="0"/>
          </a:p>
        </p:txBody>
      </p:sp>
      <p:sp>
        <p:nvSpPr>
          <p:cNvPr id="12" name="テキスト ボックス 11">
            <a:extLst>
              <a:ext uri="{FF2B5EF4-FFF2-40B4-BE49-F238E27FC236}">
                <a16:creationId xmlns:a16="http://schemas.microsoft.com/office/drawing/2014/main" xmlns="" id="{511A64F6-A4CD-43EE-8D71-858EB7484E91}"/>
              </a:ext>
            </a:extLst>
          </p:cNvPr>
          <p:cNvSpPr txBox="1"/>
          <p:nvPr/>
        </p:nvSpPr>
        <p:spPr>
          <a:xfrm>
            <a:off x="188640" y="1259632"/>
            <a:ext cx="6480720" cy="1169551"/>
          </a:xfrm>
          <a:prstGeom prst="rect">
            <a:avLst/>
          </a:prstGeom>
          <a:noFill/>
        </p:spPr>
        <p:txBody>
          <a:bodyPr wrap="square" rtlCol="0">
            <a:spAutoFit/>
          </a:bodyPr>
          <a:lstStyle/>
          <a:p>
            <a:r>
              <a:rPr lang="ja-JP" altLang="en-US" sz="1400" b="1" dirty="0" smtClean="0"/>
              <a:t>合同研修会開催の趣旨：</a:t>
            </a:r>
            <a:r>
              <a:rPr lang="ja-JP" altLang="en-US" sz="1400" dirty="0" smtClean="0"/>
              <a:t>　平成</a:t>
            </a:r>
            <a:r>
              <a:rPr lang="en-US" altLang="ja-JP" sz="1400" dirty="0" smtClean="0"/>
              <a:t>29</a:t>
            </a:r>
            <a:r>
              <a:rPr lang="ja-JP" altLang="en-US" sz="1400" dirty="0" smtClean="0"/>
              <a:t>年度</a:t>
            </a:r>
            <a:r>
              <a:rPr lang="ja-JP" altLang="ja-JP" sz="1400" dirty="0" smtClean="0"/>
              <a:t>環境省の地域教育力向上のための協働取組加速化事業</a:t>
            </a:r>
            <a:r>
              <a:rPr lang="ja-JP" altLang="en-US" sz="1400" dirty="0" smtClean="0"/>
              <a:t>においては、宇部市における環境学習推進のための協働取組を実施しています。行政・民間の環境学習プログラムを教育関係者に活用していただくために教員と環境学習指導者との合同研修会を通して、相互交流と相互理解を深めてまいりたいと考えています。皆様のご参加をお待ちしています。</a:t>
            </a:r>
            <a:endParaRPr kumimoji="1" lang="ja-JP" altLang="en-US" sz="1400" dirty="0"/>
          </a:p>
        </p:txBody>
      </p:sp>
      <p:sp>
        <p:nvSpPr>
          <p:cNvPr id="14" name="角丸四角形 13"/>
          <p:cNvSpPr/>
          <p:nvPr/>
        </p:nvSpPr>
        <p:spPr>
          <a:xfrm>
            <a:off x="188640" y="4355976"/>
            <a:ext cx="6480720" cy="1800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xmlns="" val="358346010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970</TotalTime>
  <Words>112</Words>
  <Application>Microsoft Office PowerPoint</Application>
  <PresentationFormat>画面に合わせる (4:3)</PresentationFormat>
  <Paragraphs>18</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HiromotoUsui</dc:creator>
  <cp:lastModifiedBy>薄井洋基</cp:lastModifiedBy>
  <cp:revision>121</cp:revision>
  <cp:lastPrinted>2017-01-27T08:27:13Z</cp:lastPrinted>
  <dcterms:created xsi:type="dcterms:W3CDTF">2016-05-03T06:50:55Z</dcterms:created>
  <dcterms:modified xsi:type="dcterms:W3CDTF">2017-12-19T08:53:50Z</dcterms:modified>
</cp:coreProperties>
</file>